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33" r:id="rId40"/>
    <p:sldId id="334" r:id="rId41"/>
    <p:sldId id="321" r:id="rId42"/>
    <p:sldId id="322" r:id="rId43"/>
    <p:sldId id="323" r:id="rId44"/>
    <p:sldId id="324" r:id="rId45"/>
    <p:sldId id="288" r:id="rId46"/>
    <p:sldId id="335" r:id="rId47"/>
    <p:sldId id="320" r:id="rId48"/>
    <p:sldId id="274" r:id="rId49"/>
    <p:sldId id="275" r:id="rId50"/>
    <p:sldId id="336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82" d="100"/>
          <a:sy n="82" d="100"/>
        </p:scale>
        <p:origin x="126" y="11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Model Accuracy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Linear Regression</c:v>
                </c:pt>
                <c:pt idx="1">
                  <c:v>SVM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0.83</c:v>
                </c:pt>
                <c:pt idx="1">
                  <c:v>0.83</c:v>
                </c:pt>
                <c:pt idx="2">
                  <c:v>0.72</c:v>
                </c:pt>
                <c:pt idx="3">
                  <c:v>0.83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214-42A4-BE57-A5118377BC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1281719744"/>
        <c:axId val="-1281724640"/>
      </c:barChart>
      <c:catAx>
        <c:axId val="-1281719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81724640"/>
        <c:crosses val="autoZero"/>
        <c:auto val="1"/>
        <c:lblAlgn val="ctr"/>
        <c:lblOffset val="100"/>
        <c:noMultiLvlLbl val="0"/>
      </c:catAx>
      <c:valAx>
        <c:axId val="-1281724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8171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9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Data%20Wrangl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The%20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EDA%20with%20SQL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Data%20Collection%20API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vsanthu10/IBM_datascience/blob/main/Data%20Collection%20with%20Web%20Scrap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Santhosh Kumar 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23.11.2021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collected data was preprocessed. The methods involved were replacing missing values, feature extraction and addition of new columns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 of the data wrangling can be viewed here:</a:t>
            </a:r>
            <a:b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github.com/gvsanthu10/IBM_datascience/blob/main/Data%20Wrangling%20Lab.ipynb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charts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plotted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explained with inferences. The visual representation of the data was more initiative in explain few findings as well as finding important features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 for the EDA with visualization can be viewed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github.com/gvsanthu10/IBM_datascience/blob/main/The%20EDA%20with%20Visualization%20lab.ipynb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was used to obtain important values. SQL was used because of simplistic approach to access the data stored in a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source code is stored and accessed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github.com/gvsanthu10/IBM_datascience/blob/main/EDA%20with%20SQL%20lab.ipynb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with Folium was developed to help understanding the data with graphs and maps. The map shows circular marks for each site with color coding depending on the outcome</a:t>
            </a:r>
          </a:p>
          <a:p>
            <a:r>
              <a:rPr lang="en-US" dirty="0" smtClean="0"/>
              <a:t>The code for the folium map is found here: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github.com/gvsanthu10/IBM_datascience/blob/main/Interactive%20Visual%20Analytics%20with%20Folium%20lab.ipynb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web based interactive dashboard was developed. This helped with sharing insights with the team members. Various types of the graphs shows relationship between different </a:t>
            </a:r>
            <a:r>
              <a:rPr lang="en-GB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(especially payload) with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source code of the dashboard can be viewed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github.com/gvsanthu10/IBM_datascience/blob/main/spacex_dash_app.py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 classification model were developed and their performance on the validation data was compared. </a:t>
            </a:r>
            <a:r>
              <a:rPr lang="en-GB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a handy tool for the quick selection of optimal </a:t>
            </a:r>
            <a:r>
              <a:rPr lang="en-GB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 smtClean="0"/>
          </a:p>
          <a:p>
            <a:r>
              <a:rPr lang="en-US" dirty="0" smtClean="0"/>
              <a:t>The source code can be viewed here: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github.com/gvsanthu10/IBM_datascience/blob/main/Machine%20Learning%20Prediction%20lab.ipynb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showed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orbit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launch site,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the number of flight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significantly correlated with the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accuracy of the models were 83%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21E6F193-8A84-48BD-8950-D145BAE52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7" b="1917"/>
          <a:stretch/>
        </p:blipFill>
        <p:spPr bwMode="auto">
          <a:xfrm>
            <a:off x="4744910" y="3429000"/>
            <a:ext cx="7203577" cy="33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818184"/>
            <a:ext cx="10717427" cy="10508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shows increased success rate with increased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weak correlation with Launch site and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16736E5-33BB-40B8-909D-2EDFF4C4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62" y="1504970"/>
            <a:ext cx="3725916" cy="31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05046"/>
            <a:ext cx="10515600" cy="6762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a slight correlation of payload with the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B13118C-CC03-4F17-963E-1C8EA785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4" y="1370835"/>
            <a:ext cx="4515778" cy="37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681007"/>
            <a:ext cx="10273127" cy="7462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visualization of the Orbit type and the success rate. Few of the orbits are associated with less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679B520-97B8-4773-9935-9052DC86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5" y="1432264"/>
            <a:ext cx="585869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615353"/>
            <a:ext cx="10120727" cy="8118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graph again shows increased success rate with increased flight number. The VLEO has good success rate partly due to increased 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EAC734D-1520-4955-A672-1A83D595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8" y="1426782"/>
            <a:ext cx="5001343" cy="41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228492"/>
            <a:ext cx="10390358" cy="64049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with orbit and payload mass. There is a correlation of heavy payload with lower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4F2B761-EE2C-4BC0-94D9-77C02E76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0550"/>
            <a:ext cx="4493651" cy="36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336253"/>
            <a:ext cx="10202789" cy="5450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line chart showing progressive increase in the success rate vs time (years)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E213A46-D78D-429A-97F1-34FF5CFD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1880"/>
            <a:ext cx="6201640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27943"/>
            <a:ext cx="9745589" cy="9490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our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DE9602C-E2E3-44D6-BD22-C28D215A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95107"/>
            <a:ext cx="2743200" cy="37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5518" y="5194554"/>
            <a:ext cx="9429067" cy="12326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of query regarding launch site “CCA”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5 rows are shown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825893C-A2DB-42E3-BDA1-3C199CBA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1325247"/>
            <a:ext cx="10064531" cy="363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was 45596 kg. This might be an important figure which can be asked while estimating cost and profitability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v1.1: 2534 kg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new version has improve payload carrying capacity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</a:t>
            </a:r>
            <a:r>
              <a:rPr lang="en-GB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was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2015-12-22.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07342"/>
            <a:ext cx="9745589" cy="14696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list of booster version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 with payload between 4000 and 6000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B91C5E3-62C0-407C-A7BB-4694BE02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7853"/>
            <a:ext cx="2597155" cy="31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361" y="1348800"/>
            <a:ext cx="107888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Summary of methodologies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Data collection (used rest API and web scrapping)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Data wrangling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Explorative data analysis with graphical visualisations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Interactive visual representation including a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Predictive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Summary of </a:t>
            </a:r>
            <a:r>
              <a:rPr lang="en-GB" sz="32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all results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The data was pre-processed keeping the underlying information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The data was subsequently analysed with statistical and visual ways using open source tools (like </a:t>
            </a:r>
            <a:r>
              <a:rPr lang="en-GB" sz="2400" dirty="0" err="1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plotly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</a:t>
            </a:r>
            <a:r>
              <a:rPr lang="en-GB" sz="2400" dirty="0" err="1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ans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Dash)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A classification model was 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Presenting the results to team members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89937"/>
            <a:ext cx="9745589" cy="16870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count of success and failure of the mission show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8EFA306-3E98-4C1D-8F9B-912D46D0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0" y="1389185"/>
            <a:ext cx="6037813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23846" y="1594339"/>
            <a:ext cx="7291753" cy="45826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names of the boosters carried with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EB96627-1CDA-4CCF-9F4D-FB00CEC2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2" y="1484192"/>
            <a:ext cx="1386974" cy="41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997569"/>
            <a:ext cx="9745589" cy="21793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table (SQL output) shows failed landing outcomes for booster versions and launch site for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027BE3E-D862-439E-8FE3-713A71B1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33231"/>
            <a:ext cx="8473395" cy="23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24400" y="1825625"/>
            <a:ext cx="579119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count of landing outcomes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2010-06-04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2017-03-20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50FB099-FD6F-4576-9D50-F82CCCE9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" y="1672955"/>
            <a:ext cx="296268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71885"/>
            <a:ext cx="9745589" cy="7050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with Folium showing all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Lauch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461B219-D7A6-48C0-AE8B-1A6DF78D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1" t="1741" r="1686"/>
          <a:stretch/>
        </p:blipFill>
        <p:spPr>
          <a:xfrm>
            <a:off x="1856772" y="1378857"/>
            <a:ext cx="8229600" cy="3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71885"/>
            <a:ext cx="9745589" cy="7050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46 launches were made east cost and 10 in west coast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Map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Overled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with number of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lauchs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DD71B77-5D8D-465C-9A99-3C707808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88" y="1537747"/>
            <a:ext cx="10152023" cy="36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7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71885"/>
            <a:ext cx="9745589" cy="7050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zoomed in map showing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sites with green as successful and red as unsuccessful outcomes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Map zoomed to east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C4E0C57F-745A-4BDF-9120-8788FFA8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5" t="3815" r="2667" b="-3815"/>
          <a:stretch/>
        </p:blipFill>
        <p:spPr>
          <a:xfrm>
            <a:off x="1618674" y="1286989"/>
            <a:ext cx="8467698" cy="41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0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showing successful launches distribution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First graph in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xmlns="" id="{F2D36C10-8B9E-418A-8712-F250723C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14" y="2547569"/>
            <a:ext cx="10341193" cy="34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84339"/>
            <a:ext cx="10399485" cy="494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Background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pPr marL="0" indent="0">
              <a:buNone/>
            </a:pP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Falcon 9 developed by space X is one of its kind because it was developed for its reuse. With reuse of the falcon 9 vehicle, dramatically reduces the cost of space exploration. This has to be inline with safety. Falcon 9 should be a reliable and safe transportation method for people and payloads.</a:t>
            </a:r>
          </a:p>
          <a:p>
            <a:pPr marL="0" indent="0">
              <a:buNone/>
            </a:pPr>
            <a:endParaRPr lang="en-GB" sz="2000" dirty="0">
              <a:solidFill>
                <a:schemeClr val="accent1">
                  <a:lumMod val="75000"/>
                </a:schemeClr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Business problem definition</a:t>
            </a:r>
          </a:p>
          <a:p>
            <a:pPr marL="0" indent="0">
              <a:buNone/>
            </a:pP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To come up with a predictive model for probability of successful landing of Falcon 9 using the given technical data regarding the rocket. This information will be used to estimate overall cost of the business if the success rate is identified.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Another screenshot showing KSC LC-39a success rate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Pie chart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xmlns="" id="{DD3AB801-8BA6-480D-A9DE-87BCEF58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09513"/>
            <a:ext cx="11149922" cy="35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 success 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class and outcome scatter 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xmlns="" id="{3ADA4BB2-21AF-4C74-A15E-2970C5F3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95" y="2576876"/>
            <a:ext cx="10318893" cy="34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xmlns="" id="{993FF7D8-C164-4215-8357-CAEA42922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01730"/>
              </p:ext>
            </p:extLst>
          </p:nvPr>
        </p:nvGraphicFramePr>
        <p:xfrm>
          <a:off x="1726163" y="1371600"/>
          <a:ext cx="8433837" cy="4766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714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47428" y="1650842"/>
            <a:ext cx="304888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showing true positive, false positive, true negative and false negative in numbers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xmlns="" id="{F2D725C3-15B6-43AE-BEA1-70F0DB4C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3373"/>
            <a:ext cx="6018725" cy="45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624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predictive modelling technique, we predicted success rate of SpaceX launch outcome with 83%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insights obtained were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lower payload increased the success rate. However, payload is also linked to profitability. We have to come up with a optimal payload for acceptable success rate (assuming that rest of the parameters are constant). Another way is to retest the hypothesis with new technology and invasion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effect of orbits on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launch site related features. Are there any room for improvement?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source code and notebooks are in my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repository. I ran these notebooks in IBM Watson and/or google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colab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https://github.com/gvsanthu10/IBM_datascience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Try to deploy the dashboard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heroku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website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should be trained with new data. If there significant drift or shift in the prediction, analyze the new parameters regarding change in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Continuous monitoring of the model workflow (website) and its performance </a:t>
            </a:r>
            <a: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(feedback)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Future path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56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with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 as well as web scrapping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Transforming the data with python libraries (feature extraction)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Creation of more and useful data (as columns) which are correlated with the outcome</a:t>
            </a:r>
            <a:endParaRPr lang="en-US" sz="8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 classification model was build and tested with validation </a:t>
            </a:r>
            <a:r>
              <a:rPr lang="en-US" sz="760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 test data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its own RESTAPI which can be accessed without any credentials. The project used this tool.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is another useful tool which was used in this project.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 descr="A Beginner&amp;#39;s Tutorial for Understanding RESTful API [MLSDev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2" y="3346588"/>
            <a:ext cx="4097270" cy="26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 Scraping Using Python Selenium | Top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43" y="3346588"/>
            <a:ext cx="6164035" cy="267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 presents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which was fed into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API data obtained and the calls can be reviewed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github.com/gvsanthu10/IBM_datascience/blob/main/Data%20Collection%20API%20Lab.ipynb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050" name="Picture 2" descr="What is a REST API? Definition and Principles - Seobility Wik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26" y="1792288"/>
            <a:ext cx="6065471" cy="45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use of python libraries like requests,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additional data about falcon 9 was collected form 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code obtained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processing can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 reviewed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github.com/gvsanthu10/IBM_datascience/blob/main/Data%20Collection%20with%20Web%20Scraping%20lab.ipynb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3074" name="Picture 2" descr="Web Scraping Cheat Sheet (2021), Python for Web Scraping | by Frank Andrade  | Geek Culture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36" y="2160173"/>
            <a:ext cx="6370004" cy="34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1319</Words>
  <Application>Microsoft Office PowerPoint</Application>
  <PresentationFormat>Widescreen</PresentationFormat>
  <Paragraphs>203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204</cp:revision>
  <dcterms:created xsi:type="dcterms:W3CDTF">2021-04-29T18:58:34Z</dcterms:created>
  <dcterms:modified xsi:type="dcterms:W3CDTF">2021-11-24T13:58:15Z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